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8" r:id="rId4"/>
    <p:sldId id="270" r:id="rId5"/>
    <p:sldId id="259" r:id="rId6"/>
    <p:sldId id="269" r:id="rId7"/>
    <p:sldId id="271" r:id="rId8"/>
    <p:sldId id="272" r:id="rId9"/>
    <p:sldId id="262" r:id="rId10"/>
    <p:sldId id="261" r:id="rId11"/>
    <p:sldId id="265" r:id="rId12"/>
    <p:sldId id="273" r:id="rId13"/>
    <p:sldId id="266" r:id="rId14"/>
    <p:sldId id="263" r:id="rId15"/>
    <p:sldId id="264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4" autoAdjust="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D46A66A-79C0-4FF8-BA54-E269DCBFB16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0DAA34C-87ED-433E-AE1A-2D6D54BED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BDD835-1222-45B6-8AE8-970A739A5BCA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199953-C36B-465B-982F-90639C4E0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8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4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F928-E245-3143-A53E-66BFCC52556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4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1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8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99953-C36B-465B-982F-90639C4E0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26230" y="2949532"/>
            <a:ext cx="7491542" cy="761576"/>
          </a:xfrm>
        </p:spPr>
        <p:txBody>
          <a:bodyPr/>
          <a:lstStyle>
            <a:lvl1pPr algn="l">
              <a:defRPr baseline="0">
                <a:solidFill>
                  <a:srgbClr val="333333"/>
                </a:solidFill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pic>
        <p:nvPicPr>
          <p:cNvPr id="12" name="Picture 11" descr="OH-TECH_OhioLINK_Large_with-tag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" y="767928"/>
            <a:ext cx="8007934" cy="20371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26230" y="3728098"/>
            <a:ext cx="6400800" cy="13589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0" dirty="0" err="1" smtClean="0">
                <a:solidFill>
                  <a:srgbClr val="BB0000"/>
                </a:solidFill>
              </a:rPr>
              <a:t>www.ohiolink.edu</a:t>
            </a:r>
            <a:endParaRPr lang="en-US" sz="2000" b="1" i="0" dirty="0" smtClean="0">
              <a:solidFill>
                <a:srgbClr val="BB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354870"/>
            <a:ext cx="2993239" cy="237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H-TECH_OhioLINK_Large_with-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" y="2751325"/>
            <a:ext cx="4685812" cy="119200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693478"/>
            <a:ext cx="7772400" cy="1075497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2800" b="0" i="0" u="none" cap="none" baseline="0">
                <a:solidFill>
                  <a:srgbClr val="BB0000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98543"/>
            <a:ext cx="7772400" cy="673389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000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354870"/>
            <a:ext cx="2993239" cy="237315"/>
          </a:xfrm>
          <a:prstGeom prst="rect">
            <a:avLst/>
          </a:prstGeom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0" dirty="0" err="1" smtClean="0">
                <a:solidFill>
                  <a:srgbClr val="BB0000"/>
                </a:solidFill>
              </a:rPr>
              <a:t>www.ohiolink.edu</a:t>
            </a:r>
            <a:endParaRPr lang="en-US" sz="2000" b="1" i="0" dirty="0" smtClean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0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>
            <a:noFill/>
          </a:ln>
        </p:spPr>
        <p:txBody>
          <a:bodyPr>
            <a:noAutofit/>
          </a:bodyPr>
          <a:lstStyle>
            <a:lvl1pPr>
              <a:defRPr b="0">
                <a:solidFill>
                  <a:srgbClr val="BB0000"/>
                </a:solidFill>
              </a:defRPr>
            </a:lvl1pPr>
          </a:lstStyle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3906558"/>
          </a:xfrm>
          <a:ln>
            <a:noFill/>
          </a:ln>
        </p:spPr>
        <p:txBody>
          <a:bodyPr wrap="square">
            <a:noAutofit/>
          </a:bodyPr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</a:lstStyle>
          <a:p>
            <a:pPr lvl="0"/>
            <a:r>
              <a:rPr lang="en-US" dirty="0" smtClean="0"/>
              <a:t>Ideas to share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0">
                <a:ln>
                  <a:noFill/>
                </a:ln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592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4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593"/>
          </a:xfrm>
          <a:ln>
            <a:noFill/>
          </a:ln>
        </p:spPr>
        <p:txBody>
          <a:bodyPr>
            <a:noAutofit/>
          </a:bodyPr>
          <a:lstStyle>
            <a:lvl1pPr>
              <a:defRPr sz="2400">
                <a:ln>
                  <a:noFill/>
                </a:ln>
              </a:defRPr>
            </a:lvl1pPr>
            <a:lvl2pPr>
              <a:defRPr sz="2200">
                <a:ln>
                  <a:noFill/>
                </a:ln>
              </a:defRPr>
            </a:lvl2pPr>
            <a:lvl3pPr>
              <a:defRPr sz="2000">
                <a:ln>
                  <a:noFill/>
                </a:ln>
              </a:defRPr>
            </a:lvl3pPr>
            <a:lvl4pPr>
              <a:defRPr sz="1800">
                <a:ln>
                  <a:noFill/>
                </a:ln>
              </a:defRPr>
            </a:lvl4pPr>
            <a:lvl5pPr>
              <a:defRPr sz="1600">
                <a:ln>
                  <a:noFill/>
                </a:ln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6431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000" b="0">
                <a:solidFill>
                  <a:srgbClr val="C309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983" y="612775"/>
            <a:ext cx="5486400" cy="411480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01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067777"/>
            <a:ext cx="9144001" cy="79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89422" y="770676"/>
            <a:ext cx="5486400" cy="566738"/>
          </a:xfrm>
          <a:ln>
            <a:noFill/>
          </a:ln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C3092B"/>
                </a:solidFill>
              </a:defRPr>
            </a:lvl1pPr>
          </a:lstStyle>
          <a:p>
            <a:r>
              <a:rPr lang="en-US" dirty="0" smtClean="0"/>
              <a:t>Closing line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9422" y="1703723"/>
            <a:ext cx="5486400" cy="161317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Contact info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354870"/>
            <a:ext cx="2993239" cy="237315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3850" y="6264275"/>
            <a:ext cx="2747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i="0" dirty="0" err="1" smtClean="0">
                <a:solidFill>
                  <a:srgbClr val="BB0000"/>
                </a:solidFill>
              </a:rPr>
              <a:t>www.ohiolink.edu</a:t>
            </a:r>
            <a:endParaRPr lang="en-US" sz="2000" b="1" i="0" dirty="0" smtClean="0">
              <a:solidFill>
                <a:srgbClr val="B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056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9411" y="6332985"/>
            <a:ext cx="1066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smtClean="0">
                <a:solidFill>
                  <a:srgbClr val="949594"/>
                </a:solidFill>
                <a:latin typeface="Univers LT Std 55"/>
                <a:cs typeface="Univers LT Std 55"/>
              </a:rPr>
              <a:t>Slide </a:t>
            </a:r>
            <a:fld id="{F23DD899-23D4-B74D-81E5-8B38761BD6BE}" type="slidenum">
              <a:rPr lang="en-US" sz="1000" b="0" i="0" smtClean="0">
                <a:solidFill>
                  <a:srgbClr val="949594"/>
                </a:solidFill>
                <a:latin typeface="Univers LT Std 55"/>
                <a:cs typeface="Univers LT Std 55"/>
              </a:rPr>
              <a:pPr algn="ctr"/>
              <a:t>‹#›</a:t>
            </a:fld>
            <a:endParaRPr lang="en-US" sz="1000" b="0" i="0" dirty="0">
              <a:solidFill>
                <a:srgbClr val="949594"/>
              </a:solidFill>
              <a:latin typeface="Univers LT Std 55"/>
              <a:cs typeface="Univers LT Std 55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5100"/>
            <a:ext cx="9144000" cy="58946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04" y="6354870"/>
            <a:ext cx="2993239" cy="237315"/>
          </a:xfrm>
          <a:prstGeom prst="rect">
            <a:avLst/>
          </a:prstGeom>
        </p:spPr>
      </p:pic>
      <p:pic>
        <p:nvPicPr>
          <p:cNvPr id="12" name="Picture 11" descr="OhioLINK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4" y="6201060"/>
            <a:ext cx="1625709" cy="533435"/>
          </a:xfrm>
          <a:prstGeom prst="rect">
            <a:avLst/>
          </a:prstGeom>
        </p:spPr>
      </p:pic>
      <p:pic>
        <p:nvPicPr>
          <p:cNvPr id="5" name="Picture 4" descr="OhioLINK_key_ppt_templat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55051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voss@ohiolink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flic.kr/p/nLo69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penrefin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sa/2.0/" TargetMode="External"/><Relationship Id="rId5" Type="http://schemas.openxmlformats.org/officeDocument/2006/relationships/hyperlink" Target="https://flic.kr/p/aZhJF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(e)Book Snapshot</a:t>
            </a:r>
            <a:r>
              <a:rPr lang="en-US" dirty="0" smtClean="0"/>
              <a:t>: </a:t>
            </a:r>
            <a:r>
              <a:rPr lang="en-US" dirty="0"/>
              <a:t>Print and eBook U</a:t>
            </a:r>
            <a:r>
              <a:rPr lang="en-US" dirty="0" smtClean="0"/>
              <a:t>se </a:t>
            </a:r>
            <a:r>
              <a:rPr lang="en-US" dirty="0"/>
              <a:t>in an Academic Library Consortium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62400"/>
            <a:ext cx="6400800" cy="1358900"/>
          </a:xfrm>
        </p:spPr>
        <p:txBody>
          <a:bodyPr/>
          <a:lstStyle/>
          <a:p>
            <a:r>
              <a:rPr lang="en-US" dirty="0" smtClean="0"/>
              <a:t>Joanna Voss</a:t>
            </a:r>
          </a:p>
          <a:p>
            <a:r>
              <a:rPr lang="en-US" dirty="0" smtClean="0"/>
              <a:t>Collections Analyst</a:t>
            </a:r>
          </a:p>
          <a:p>
            <a:r>
              <a:rPr lang="en-US" dirty="0" smtClean="0"/>
              <a:t>OhioLINK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571268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48000" cy="3906558"/>
          </a:xfrm>
        </p:spPr>
        <p:txBody>
          <a:bodyPr/>
          <a:lstStyle/>
          <a:p>
            <a:r>
              <a:rPr lang="en-US" dirty="0" smtClean="0"/>
              <a:t>Print book titles that circulated in 2014</a:t>
            </a:r>
          </a:p>
          <a:p>
            <a:pPr lvl="1"/>
            <a:r>
              <a:rPr lang="en-US" dirty="0" smtClean="0"/>
              <a:t>Over 1/3 of 2011-2014 print books that circulated were available in eBook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5654" y="1600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books also available as eBook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6078416" y="1826883"/>
            <a:ext cx="1447800" cy="46996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438400" cy="3906558"/>
          </a:xfrm>
        </p:spPr>
        <p:txBody>
          <a:bodyPr/>
          <a:lstStyle/>
          <a:p>
            <a:r>
              <a:rPr lang="en-US" dirty="0" smtClean="0"/>
              <a:t>OUP print circulation in 2014</a:t>
            </a:r>
          </a:p>
          <a:p>
            <a:pPr lvl="1"/>
            <a:r>
              <a:rPr lang="en-US" dirty="0" smtClean="0"/>
              <a:t>By LC call number subject area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48670"/>
            <a:ext cx="6022678" cy="511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3906558"/>
          </a:xfrm>
        </p:spPr>
        <p:txBody>
          <a:bodyPr/>
          <a:lstStyle/>
          <a:p>
            <a:r>
              <a:rPr lang="en-US" dirty="0" smtClean="0"/>
              <a:t>eBook usage and e/p </a:t>
            </a:r>
            <a:r>
              <a:rPr lang="en-US" dirty="0" smtClean="0"/>
              <a:t>use ratio </a:t>
            </a:r>
            <a:r>
              <a:rPr lang="en-US" dirty="0" smtClean="0"/>
              <a:t>for titles available as eBooks in 2014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y OSO subject module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00" y="685800"/>
            <a:ext cx="5985200" cy="52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7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590800" cy="3906558"/>
          </a:xfrm>
        </p:spPr>
        <p:txBody>
          <a:bodyPr/>
          <a:lstStyle/>
          <a:p>
            <a:r>
              <a:rPr lang="en-US" dirty="0" smtClean="0"/>
              <a:t>Electronic use vs. Print use by institution in 2014</a:t>
            </a:r>
          </a:p>
          <a:p>
            <a:pPr lvl="1"/>
            <a:r>
              <a:rPr lang="en-US" dirty="0" smtClean="0"/>
              <a:t>By Carnegie classification group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41463"/>
            <a:ext cx="5867399" cy="40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done!</a:t>
            </a:r>
          </a:p>
          <a:p>
            <a:r>
              <a:rPr lang="en-US" dirty="0" smtClean="0"/>
              <a:t>Suggests a relationship between print and electronic use 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Other publishers – Is this specific to Oxford?</a:t>
            </a:r>
          </a:p>
          <a:p>
            <a:pPr lvl="1"/>
            <a:r>
              <a:rPr lang="en-US" dirty="0" smtClean="0"/>
              <a:t>Other years – What time series trends exist?</a:t>
            </a:r>
          </a:p>
          <a:p>
            <a:pPr lvl="1"/>
            <a:r>
              <a:rPr lang="en-US" dirty="0" smtClean="0"/>
              <a:t>Other factors: </a:t>
            </a:r>
          </a:p>
          <a:p>
            <a:pPr lvl="2"/>
            <a:r>
              <a:rPr lang="en-US" dirty="0" smtClean="0"/>
              <a:t>Enrollment, library funding, local collections, research activity, course offerings,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Joanna </a:t>
            </a:r>
            <a:r>
              <a:rPr lang="en-US" b="1" dirty="0"/>
              <a:t>Voss</a:t>
            </a:r>
          </a:p>
          <a:p>
            <a:pPr marL="0" indent="0">
              <a:buNone/>
            </a:pPr>
            <a:r>
              <a:rPr lang="en-US" dirty="0"/>
              <a:t>Collections </a:t>
            </a:r>
            <a:r>
              <a:rPr lang="en-US" dirty="0" smtClean="0"/>
              <a:t>Analyst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jvoss@ohiolink.edu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9998" y="211347"/>
            <a:ext cx="6931376" cy="655638"/>
          </a:xfrm>
        </p:spPr>
        <p:txBody>
          <a:bodyPr/>
          <a:lstStyle/>
          <a:p>
            <a:r>
              <a:rPr lang="en-US" b="1" dirty="0"/>
              <a:t>OhioLINK </a:t>
            </a:r>
            <a:r>
              <a:rPr lang="en-US" b="1" dirty="0" smtClean="0"/>
              <a:t>is Member-Driven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2774" y="823686"/>
            <a:ext cx="411122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121 member libraries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Diverse academic libraries: 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Public universities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Two-year </a:t>
            </a:r>
            <a:r>
              <a:rPr lang="en-US" sz="1400" dirty="0">
                <a:solidFill>
                  <a:prstClr val="black"/>
                </a:solidFill>
              </a:rPr>
              <a:t>and technical </a:t>
            </a:r>
            <a:r>
              <a:rPr lang="en-US" sz="1400" dirty="0" smtClean="0">
                <a:solidFill>
                  <a:prstClr val="black"/>
                </a:solidFill>
              </a:rPr>
              <a:t>colleges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Private colleges &amp; universities</a:t>
            </a:r>
            <a:endParaRPr lang="en-US" sz="1400" dirty="0">
              <a:solidFill>
                <a:prstClr val="black"/>
              </a:solidFill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5 ARL libraries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State Library of Ohio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</a:t>
            </a:r>
            <a:r>
              <a:rPr lang="en-US" sz="1400" dirty="0" smtClean="0">
                <a:solidFill>
                  <a:prstClr val="black"/>
                </a:solidFill>
              </a:rPr>
              <a:t>aw and medical libraries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Services: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Shared </a:t>
            </a:r>
            <a:r>
              <a:rPr lang="en-US" sz="1400" dirty="0" err="1" smtClean="0"/>
              <a:t>eResources</a:t>
            </a:r>
            <a:r>
              <a:rPr lang="en-US" sz="1400" dirty="0" smtClean="0"/>
              <a:t>: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eBooks</a:t>
            </a:r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 smtClean="0"/>
              <a:t>eJournals</a:t>
            </a:r>
            <a:endParaRPr lang="en-US" sz="1400" dirty="0" smtClean="0"/>
          </a:p>
          <a:p>
            <a:pPr marL="1200150" lvl="2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D</a:t>
            </a:r>
            <a:r>
              <a:rPr lang="en-US" sz="1400" dirty="0" smtClean="0"/>
              <a:t>atabases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/>
              <a:t>Shared collections via courier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/>
              <a:t>Central catalog, theses &amp; dissertations, discovery layer, link resolver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828886"/>
            <a:ext cx="5014283" cy="48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9"/>
            <a:ext cx="4181200" cy="2438399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What can we do to continue to meet the needs of students and faculty through the print to electronic book transition?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1480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Are there any use patterns that will help us navigate the transition?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 descr="C:\Users\jvoss\Box Sync\OL work stuff\14285727754_f9f3a42d17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2" r="12851"/>
          <a:stretch/>
        </p:blipFill>
        <p:spPr bwMode="auto">
          <a:xfrm>
            <a:off x="4953000" y="1255200"/>
            <a:ext cx="3889646" cy="35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urved Connector 7"/>
          <p:cNvCxnSpPr/>
          <p:nvPr/>
        </p:nvCxnSpPr>
        <p:spPr>
          <a:xfrm rot="16200000" flipH="1">
            <a:off x="1562100" y="3314700"/>
            <a:ext cx="990600" cy="60960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1" y="5628620"/>
            <a:ext cx="388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eBook by </a:t>
            </a:r>
            <a:r>
              <a:rPr lang="en-US" sz="1000" dirty="0" err="1" smtClean="0"/>
              <a:t>Jamals</a:t>
            </a:r>
            <a:r>
              <a:rPr lang="en-US" sz="1000" dirty="0" smtClean="0"/>
              <a:t> </a:t>
            </a:r>
            <a:r>
              <a:rPr lang="en-US" sz="1000" dirty="0" err="1" smtClean="0"/>
              <a:t>Cascio</a:t>
            </a:r>
            <a:r>
              <a:rPr lang="en-US" sz="1000" dirty="0" smtClean="0"/>
              <a:t>.  </a:t>
            </a:r>
            <a:r>
              <a:rPr lang="en-US" sz="1000" dirty="0"/>
              <a:t>Retrieved from: </a:t>
            </a:r>
            <a:r>
              <a:rPr lang="en-US" sz="1000" dirty="0">
                <a:hlinkClick r:id="rId4"/>
              </a:rPr>
              <a:t>https://</a:t>
            </a:r>
            <a:r>
              <a:rPr lang="en-US" sz="1000" dirty="0" smtClean="0">
                <a:hlinkClick r:id="rId4"/>
              </a:rPr>
              <a:t>flic.kr/p/nLo69W</a:t>
            </a:r>
            <a:r>
              <a:rPr lang="en-US" sz="1000" dirty="0" smtClean="0"/>
              <a:t> </a:t>
            </a:r>
          </a:p>
          <a:p>
            <a:r>
              <a:rPr lang="en-US" sz="1000" dirty="0" smtClean="0">
                <a:hlinkClick r:id="rId5"/>
              </a:rPr>
              <a:t>CC BY 2.0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question!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Case </a:t>
            </a:r>
            <a:r>
              <a:rPr lang="en-US" dirty="0"/>
              <a:t>study with Oxford University Press print books &amp; </a:t>
            </a:r>
            <a:r>
              <a:rPr lang="en-US" dirty="0" smtClean="0"/>
              <a:t> eBooks </a:t>
            </a:r>
            <a:r>
              <a:rPr lang="en-US" dirty="0"/>
              <a:t>during 2014</a:t>
            </a:r>
          </a:p>
          <a:p>
            <a:pPr lvl="1"/>
            <a:r>
              <a:rPr lang="en-US" dirty="0" smtClean="0"/>
              <a:t>Shared Oxford </a:t>
            </a:r>
            <a:r>
              <a:rPr lang="en-US" dirty="0"/>
              <a:t>Scholarship Online </a:t>
            </a:r>
            <a:r>
              <a:rPr lang="en-US" dirty="0" smtClean="0"/>
              <a:t>(OSO) eBook </a:t>
            </a:r>
          </a:p>
          <a:p>
            <a:pPr lvl="2"/>
            <a:r>
              <a:rPr lang="en-US" dirty="0" smtClean="0"/>
              <a:t>Dual access at OSO website and locally loaded in Electronic Book Center (EBC)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print via </a:t>
            </a:r>
            <a:r>
              <a:rPr lang="en-US" dirty="0" smtClean="0"/>
              <a:t>courier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circulation data from the central catalog</a:t>
            </a:r>
          </a:p>
          <a:p>
            <a:pPr lvl="1"/>
            <a:r>
              <a:rPr lang="en-US" dirty="0" smtClean="0"/>
              <a:t>Filled requests</a:t>
            </a:r>
          </a:p>
          <a:p>
            <a:r>
              <a:rPr lang="en-US" dirty="0" smtClean="0"/>
              <a:t>eBook use data from Electronic Book Center (EBC)</a:t>
            </a:r>
          </a:p>
          <a:p>
            <a:pPr lvl="1"/>
            <a:r>
              <a:rPr lang="en-US" dirty="0" smtClean="0"/>
              <a:t>Downloads</a:t>
            </a:r>
          </a:p>
          <a:p>
            <a:r>
              <a:rPr lang="en-US" dirty="0" smtClean="0"/>
              <a:t>eBook use data from Oxford Scholarship Online</a:t>
            </a:r>
          </a:p>
          <a:p>
            <a:pPr lvl="1"/>
            <a:r>
              <a:rPr lang="en-US" dirty="0" smtClean="0"/>
              <a:t>Section requests</a:t>
            </a:r>
            <a:endParaRPr lang="en-US" dirty="0"/>
          </a:p>
          <a:p>
            <a:r>
              <a:rPr lang="en-US" dirty="0" smtClean="0"/>
              <a:t>eBook title list from Oxford Scholarship Online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029200" cy="3906558"/>
          </a:xfrm>
        </p:spPr>
        <p:txBody>
          <a:bodyPr/>
          <a:lstStyle/>
          <a:p>
            <a:r>
              <a:rPr lang="en-US" dirty="0" smtClean="0"/>
              <a:t>Data clean-up and reconciliation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err="1" smtClean="0"/>
              <a:t>OpenRefine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1600" dirty="0" smtClean="0"/>
              <a:t>(</a:t>
            </a:r>
            <a:r>
              <a:rPr lang="en-US" sz="1600" dirty="0">
                <a:hlinkClick r:id="rId3"/>
              </a:rPr>
              <a:t>http://openrefine.org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Data analysis and visualization</a:t>
            </a:r>
          </a:p>
          <a:p>
            <a:pPr lvl="1"/>
            <a:r>
              <a:rPr lang="en-US" dirty="0" smtClean="0"/>
              <a:t>Tableau</a:t>
            </a:r>
          </a:p>
          <a:p>
            <a:pPr lvl="2"/>
            <a:r>
              <a:rPr lang="en-US" dirty="0" smtClean="0"/>
              <a:t>Print vs. </a:t>
            </a:r>
            <a:r>
              <a:rPr lang="en-US" dirty="0"/>
              <a:t>electronic </a:t>
            </a:r>
            <a:r>
              <a:rPr lang="en-US" dirty="0" smtClean="0"/>
              <a:t>activity</a:t>
            </a:r>
          </a:p>
          <a:p>
            <a:pPr lvl="2"/>
            <a:r>
              <a:rPr lang="en-US" dirty="0" smtClean="0"/>
              <a:t>Subject analysis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by institution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jvoss\Box Sync\OL work stuff\113026147_9ce84baa38_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b="10494"/>
          <a:stretch/>
        </p:blipFill>
        <p:spPr bwMode="auto">
          <a:xfrm>
            <a:off x="5105400" y="1676400"/>
            <a:ext cx="3847500" cy="26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5562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Snowball</a:t>
            </a:r>
            <a:r>
              <a:rPr lang="en-US" sz="1000" dirty="0" smtClean="0"/>
              <a:t> (2001) by </a:t>
            </a:r>
            <a:r>
              <a:rPr lang="en-US" sz="1000" dirty="0" err="1" smtClean="0"/>
              <a:t>redjar</a:t>
            </a:r>
            <a:r>
              <a:rPr lang="en-US" sz="1000" dirty="0" smtClean="0"/>
              <a:t>.  Retrieved from: </a:t>
            </a:r>
            <a:r>
              <a:rPr lang="en-US" sz="1000" dirty="0">
                <a:hlinkClick r:id="rId5"/>
              </a:rPr>
              <a:t>https://</a:t>
            </a:r>
            <a:r>
              <a:rPr lang="en-US" sz="1000" dirty="0" smtClean="0">
                <a:hlinkClick r:id="rId5"/>
              </a:rPr>
              <a:t>flic.kr/p/aZhJF</a:t>
            </a:r>
            <a:r>
              <a:rPr lang="en-US" sz="1000" dirty="0" smtClean="0"/>
              <a:t> </a:t>
            </a:r>
          </a:p>
          <a:p>
            <a:r>
              <a:rPr lang="en-US" sz="1000" dirty="0" smtClean="0">
                <a:hlinkClick r:id="rId6"/>
              </a:rPr>
              <a:t>CC BY-SA 2.0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273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1905000" cy="3906558"/>
          </a:xfrm>
        </p:spPr>
        <p:txBody>
          <a:bodyPr/>
          <a:lstStyle/>
          <a:p>
            <a:r>
              <a:rPr lang="en-US" dirty="0" smtClean="0"/>
              <a:t>Useful for messy catalog data!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6019800" cy="471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2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OpenRefine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990600"/>
          </a:xfrm>
        </p:spPr>
        <p:txBody>
          <a:bodyPr/>
          <a:lstStyle/>
          <a:p>
            <a:r>
              <a:rPr lang="en-US" dirty="0" smtClean="0"/>
              <a:t>Clean ISBN</a:t>
            </a:r>
          </a:p>
          <a:p>
            <a:r>
              <a:rPr lang="en-US" dirty="0" smtClean="0"/>
              <a:t>Filter by publisher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82333"/>
            <a:ext cx="888292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4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557392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2601" cy="3906558"/>
          </a:xfrm>
        </p:spPr>
        <p:txBody>
          <a:bodyPr/>
          <a:lstStyle/>
          <a:p>
            <a:r>
              <a:rPr lang="en-US" dirty="0" smtClean="0"/>
              <a:t>eBook titles available in electronic format in 2014</a:t>
            </a:r>
          </a:p>
          <a:p>
            <a:pPr lvl="1"/>
            <a:r>
              <a:rPr lang="en-US" dirty="0" smtClean="0"/>
              <a:t>Print still circulates, even when e is available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82139" y="1524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eBook titles that circulate in print</a:t>
            </a:r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5715000" y="1828800"/>
            <a:ext cx="1905000" cy="91840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hioLINK_PowerPoint_Template_2014-07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OhioLINK_PowerPoint_Template_2014-07_0</Template>
  <TotalTime>741</TotalTime>
  <Words>438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OhioLINK_PowerPoint_Template_2014-07_0</vt:lpstr>
      <vt:lpstr>(e)Book Snapshot: Print and eBook Use in an Academic Library Consortium</vt:lpstr>
      <vt:lpstr>OhioLINK is Member-Driven</vt:lpstr>
      <vt:lpstr>The Big Question</vt:lpstr>
      <vt:lpstr>Case Study</vt:lpstr>
      <vt:lpstr>Data Sources</vt:lpstr>
      <vt:lpstr>Tools</vt:lpstr>
      <vt:lpstr>OpenRefine</vt:lpstr>
      <vt:lpstr>OpenRefine</vt:lpstr>
      <vt:lpstr>Electronic</vt:lpstr>
      <vt:lpstr>Print</vt:lpstr>
      <vt:lpstr>By Subject</vt:lpstr>
      <vt:lpstr>By Subject</vt:lpstr>
      <vt:lpstr>By Institution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Joanna Voss</cp:lastModifiedBy>
  <cp:revision>104</cp:revision>
  <cp:lastPrinted>2016-03-16T17:32:27Z</cp:lastPrinted>
  <dcterms:created xsi:type="dcterms:W3CDTF">2016-03-07T00:08:52Z</dcterms:created>
  <dcterms:modified xsi:type="dcterms:W3CDTF">2016-03-28T22:18:24Z</dcterms:modified>
</cp:coreProperties>
</file>